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01C5D-A74D-4314-A3E5-D1B5D9D8C607}" type="datetimeFigureOut">
              <a:rPr lang="en-GB" smtClean="0"/>
              <a:t>26/07/2020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E6D46E-4893-44C7-B255-8A0B127D30B9}" type="slidenum">
              <a:rPr lang="en-GB" smtClean="0"/>
              <a:t>‹#›</a:t>
            </a:fld>
            <a:endParaRPr lang="en-GB"/>
          </a:p>
        </p:txBody>
      </p:sp>
    </p:spTree>
    <p:extLst>
      <p:ext uri="{BB962C8B-B14F-4D97-AF65-F5344CB8AC3E}">
        <p14:creationId xmlns:p14="http://schemas.microsoft.com/office/powerpoint/2010/main" val="3680339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Through</a:t>
            </a:r>
            <a:r>
              <a:rPr lang="en-GB" baseline="0" dirty="0" smtClean="0"/>
              <a:t> animation movies, storytellers can tell more about their stories in a different interesting way. Animation therefore involves the creation of motion in pictures, drawings, models among others </a:t>
            </a:r>
            <a:r>
              <a:rPr lang="en-GB" sz="1200" kern="1200" dirty="0" smtClean="0">
                <a:solidFill>
                  <a:schemeClr val="tx1"/>
                </a:solidFill>
                <a:effectLst/>
                <a:latin typeface="+mn-lt"/>
                <a:ea typeface="+mn-ea"/>
                <a:cs typeface="+mn-cs"/>
              </a:rPr>
              <a:t>(Yang, 2020)</a:t>
            </a:r>
            <a:r>
              <a:rPr lang="en-GB" baseline="0" dirty="0" smtClean="0"/>
              <a:t>. CGI has made creation of animations easier. Types of animation movies include traditional animation, stop motion, 3D animation, motion graphics, and 2D animation </a:t>
            </a:r>
            <a:r>
              <a:rPr lang="en-GB" sz="1200" kern="1200" dirty="0" smtClean="0">
                <a:solidFill>
                  <a:schemeClr val="tx1"/>
                </a:solidFill>
                <a:effectLst/>
                <a:latin typeface="+mn-lt"/>
                <a:ea typeface="+mn-ea"/>
                <a:cs typeface="+mn-cs"/>
              </a:rPr>
              <a:t>(Yang, 2020)</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2</a:t>
            </a:fld>
            <a:endParaRPr lang="en-GB"/>
          </a:p>
        </p:txBody>
      </p:sp>
    </p:spTree>
    <p:extLst>
      <p:ext uri="{BB962C8B-B14F-4D97-AF65-F5344CB8AC3E}">
        <p14:creationId xmlns:p14="http://schemas.microsoft.com/office/powerpoint/2010/main" val="196293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Animations</a:t>
            </a:r>
            <a:r>
              <a:rPr lang="en-GB" baseline="0" dirty="0" smtClean="0"/>
              <a:t> are very important because children can perceive them easily compared to other movies. Through animation movies, people have been able to tell their stories, ideas, and communicate their emotions. Creation of animation movies shows a lot of creativity in the use of editing techniques such as stop motion , animatronics, motion capture, </a:t>
            </a:r>
            <a:r>
              <a:rPr lang="en-GB" baseline="0" dirty="0" err="1" smtClean="0"/>
              <a:t>rotoscoping</a:t>
            </a:r>
            <a:r>
              <a:rPr lang="en-GB" baseline="0" dirty="0" smtClean="0"/>
              <a:t>, fade, jump cuts among others.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4</a:t>
            </a:fld>
            <a:endParaRPr lang="en-GB"/>
          </a:p>
        </p:txBody>
      </p:sp>
    </p:spTree>
    <p:extLst>
      <p:ext uri="{BB962C8B-B14F-4D97-AF65-F5344CB8AC3E}">
        <p14:creationId xmlns:p14="http://schemas.microsoft.com/office/powerpoint/2010/main" val="4032554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Stop motion technique is a used while making</a:t>
            </a:r>
            <a:r>
              <a:rPr lang="en-GB" baseline="0" dirty="0" smtClean="0"/>
              <a:t> animations by manipulating objects to appear as though they are in motion and appear to be huge. Through this technique, series of frames also </a:t>
            </a:r>
            <a:r>
              <a:rPr lang="en-GB" sz="1200" kern="1200" dirty="0" smtClean="0">
                <a:solidFill>
                  <a:schemeClr val="tx1"/>
                </a:solidFill>
                <a:effectLst/>
                <a:latin typeface="+mn-lt"/>
                <a:ea typeface="+mn-ea"/>
                <a:cs typeface="+mn-cs"/>
              </a:rPr>
              <a:t>(Shaw, 2012)</a:t>
            </a:r>
            <a:r>
              <a:rPr lang="en-GB" baseline="0" dirty="0" smtClean="0"/>
              <a:t>. Through stop motion, video production has become possible. The cost of using stop motion depends with how long the project takes and the quality of the animation movie required. Puppets and plasticine seem to appear as though they are in motion during the film making. Computer </a:t>
            </a:r>
            <a:r>
              <a:rPr lang="en-GB" baseline="0" dirty="0" err="1" smtClean="0"/>
              <a:t>softwares</a:t>
            </a:r>
            <a:r>
              <a:rPr lang="en-GB" baseline="0" dirty="0" smtClean="0"/>
              <a:t> are used to make animation movies. Commonly used </a:t>
            </a:r>
            <a:r>
              <a:rPr lang="en-GB" baseline="0" dirty="0" err="1" smtClean="0"/>
              <a:t>softwares</a:t>
            </a:r>
            <a:r>
              <a:rPr lang="en-GB" baseline="0" dirty="0" smtClean="0"/>
              <a:t> include </a:t>
            </a:r>
            <a:r>
              <a:rPr lang="en-GB" baseline="0" dirty="0" err="1" smtClean="0"/>
              <a:t>dragonframe</a:t>
            </a:r>
            <a:r>
              <a:rPr lang="en-GB" baseline="0" dirty="0" smtClean="0"/>
              <a:t>, </a:t>
            </a:r>
            <a:r>
              <a:rPr lang="en-GB" baseline="0" dirty="0" err="1" smtClean="0"/>
              <a:t>istopmotion</a:t>
            </a:r>
            <a:r>
              <a:rPr lang="en-GB" baseline="0" dirty="0" smtClean="0"/>
              <a:t>, stop motion pro among others.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5</a:t>
            </a:fld>
            <a:endParaRPr lang="en-GB"/>
          </a:p>
        </p:txBody>
      </p:sp>
    </p:spTree>
    <p:extLst>
      <p:ext uri="{BB962C8B-B14F-4D97-AF65-F5344CB8AC3E}">
        <p14:creationId xmlns:p14="http://schemas.microsoft.com/office/powerpoint/2010/main" val="275393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Strike is an example</a:t>
            </a:r>
            <a:r>
              <a:rPr lang="en-GB" baseline="0" dirty="0" smtClean="0"/>
              <a:t> of an animation movie that uses stop motion. In these movie, puppets resembling moles have been used by the storyteller to bring the movie into life.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6</a:t>
            </a:fld>
            <a:endParaRPr lang="en-GB"/>
          </a:p>
        </p:txBody>
      </p:sp>
    </p:spTree>
    <p:extLst>
      <p:ext uri="{BB962C8B-B14F-4D97-AF65-F5344CB8AC3E}">
        <p14:creationId xmlns:p14="http://schemas.microsoft.com/office/powerpoint/2010/main" val="3321093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Frames are defined as series of different pictures taken</a:t>
            </a:r>
            <a:r>
              <a:rPr lang="en-GB" baseline="0" dirty="0" smtClean="0"/>
              <a:t> that are used in making the animation movies so that the puppets appear to be in motion. After creation of the movements in the strike movie, music and sound effects were then added making a complete movie. This becomes possible by the use editing </a:t>
            </a:r>
            <a:r>
              <a:rPr lang="en-GB" baseline="0" dirty="0" err="1" smtClean="0"/>
              <a:t>softwares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87E6D46E-4893-44C7-B255-8A0B127D30B9}" type="slidenum">
              <a:rPr lang="en-GB" smtClean="0"/>
              <a:t>8</a:t>
            </a:fld>
            <a:endParaRPr lang="en-GB"/>
          </a:p>
        </p:txBody>
      </p:sp>
    </p:spTree>
    <p:extLst>
      <p:ext uri="{BB962C8B-B14F-4D97-AF65-F5344CB8AC3E}">
        <p14:creationId xmlns:p14="http://schemas.microsoft.com/office/powerpoint/2010/main" val="2783130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1343913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4220515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224877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32825F-F69F-4882-BCD6-D59AD55E3ED7}" type="datetimeFigureOut">
              <a:rPr lang="en-GB" smtClean="0"/>
              <a:t>26/07/2020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1359077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32825F-F69F-4882-BCD6-D59AD55E3ED7}" type="datetimeFigureOut">
              <a:rPr lang="en-GB" smtClean="0"/>
              <a:t>26/07/2020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2587845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32825F-F69F-4882-BCD6-D59AD55E3ED7}" type="datetimeFigureOut">
              <a:rPr lang="en-GB" smtClean="0"/>
              <a:t>26/07/2020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667890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2825F-F69F-4882-BCD6-D59AD55E3ED7}" type="datetimeFigureOut">
              <a:rPr lang="en-GB" smtClean="0"/>
              <a:t>26/07/2020</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14588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26/07/2020</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1155457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26/07/2020</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2947503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32825F-F69F-4882-BCD6-D59AD55E3ED7}" type="datetimeFigureOut">
              <a:rPr lang="en-GB" smtClean="0"/>
              <a:t>26/07/2020</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997150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2356629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716700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45094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A32825F-F69F-4882-BCD6-D59AD55E3ED7}" type="datetimeFigureOut">
              <a:rPr lang="en-GB" smtClean="0"/>
              <a:t>26/07/2020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895528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A32825F-F69F-4882-BCD6-D59AD55E3ED7}" type="datetimeFigureOut">
              <a:rPr lang="en-GB" smtClean="0"/>
              <a:t>26/07/2020</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283965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946104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A32825F-F69F-4882-BCD6-D59AD55E3ED7}" type="datetimeFigureOut">
              <a:rPr lang="en-GB" smtClean="0"/>
              <a:t>26/07/2020</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FD05EBD-E12A-4C16-A4A0-236BCD599486}" type="slidenum">
              <a:rPr lang="en-GB" smtClean="0"/>
              <a:t>‹#›</a:t>
            </a:fld>
            <a:endParaRPr lang="en-GB"/>
          </a:p>
        </p:txBody>
      </p:sp>
    </p:spTree>
    <p:extLst>
      <p:ext uri="{BB962C8B-B14F-4D97-AF65-F5344CB8AC3E}">
        <p14:creationId xmlns:p14="http://schemas.microsoft.com/office/powerpoint/2010/main" val="3281261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A32825F-F69F-4882-BCD6-D59AD55E3ED7}" type="datetimeFigureOut">
              <a:rPr lang="en-GB" smtClean="0"/>
              <a:t>26/07/2020</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FD05EBD-E12A-4C16-A4A0-236BCD599486}" type="slidenum">
              <a:rPr lang="en-GB" smtClean="0"/>
              <a:t>‹#›</a:t>
            </a:fld>
            <a:endParaRPr lang="en-GB"/>
          </a:p>
        </p:txBody>
      </p:sp>
    </p:spTree>
    <p:extLst>
      <p:ext uri="{BB962C8B-B14F-4D97-AF65-F5344CB8AC3E}">
        <p14:creationId xmlns:p14="http://schemas.microsoft.com/office/powerpoint/2010/main" val="750859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Animation Movies </a:t>
            </a:r>
            <a:endParaRPr lang="en-GB" b="1" dirty="0"/>
          </a:p>
        </p:txBody>
      </p:sp>
      <p:sp>
        <p:nvSpPr>
          <p:cNvPr id="3" name="Subtitle 2"/>
          <p:cNvSpPr>
            <a:spLocks noGrp="1"/>
          </p:cNvSpPr>
          <p:nvPr>
            <p:ph type="subTitle" idx="1"/>
          </p:nvPr>
        </p:nvSpPr>
        <p:spPr/>
        <p:txBody>
          <a:bodyPr>
            <a:normAutofit fontScale="62500" lnSpcReduction="20000"/>
          </a:bodyPr>
          <a:lstStyle/>
          <a:p>
            <a:r>
              <a:rPr lang="en-GB" sz="4000" b="1" dirty="0" smtClean="0">
                <a:solidFill>
                  <a:srgbClr val="00B0F0"/>
                </a:solidFill>
              </a:rPr>
              <a:t>Author name </a:t>
            </a:r>
          </a:p>
          <a:p>
            <a:r>
              <a:rPr lang="en-GB" sz="4000" b="1" dirty="0" smtClean="0">
                <a:solidFill>
                  <a:srgbClr val="00B0F0"/>
                </a:solidFill>
              </a:rPr>
              <a:t>Institutional affiliation </a:t>
            </a:r>
          </a:p>
          <a:p>
            <a:endParaRPr lang="en-GB" sz="4000" b="1" dirty="0"/>
          </a:p>
        </p:txBody>
      </p:sp>
    </p:spTree>
    <p:extLst>
      <p:ext uri="{BB962C8B-B14F-4D97-AF65-F5344CB8AC3E}">
        <p14:creationId xmlns:p14="http://schemas.microsoft.com/office/powerpoint/2010/main" val="2076944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Introduction to Animation Movies </a:t>
            </a:r>
            <a:endParaRPr lang="en-GB" b="1" dirty="0"/>
          </a:p>
        </p:txBody>
      </p:sp>
      <p:sp>
        <p:nvSpPr>
          <p:cNvPr id="3" name="Content Placeholder 2"/>
          <p:cNvSpPr>
            <a:spLocks noGrp="1"/>
          </p:cNvSpPr>
          <p:nvPr>
            <p:ph idx="1"/>
          </p:nvPr>
        </p:nvSpPr>
        <p:spPr/>
        <p:txBody>
          <a:bodyPr>
            <a:normAutofit fontScale="85000" lnSpcReduction="10000"/>
          </a:bodyPr>
          <a:lstStyle/>
          <a:p>
            <a:r>
              <a:rPr lang="en-GB" sz="2900" dirty="0" smtClean="0">
                <a:solidFill>
                  <a:srgbClr val="00B0F0"/>
                </a:solidFill>
                <a:latin typeface="Arial Black" panose="020B0A04020102020204" pitchFamily="34" charset="0"/>
              </a:rPr>
              <a:t>Animation is a method of creating pictures to be in movement </a:t>
            </a:r>
            <a:r>
              <a:rPr lang="en-GB" sz="2900" dirty="0">
                <a:solidFill>
                  <a:srgbClr val="00B0F0"/>
                </a:solidFill>
                <a:latin typeface="Arial Black" panose="020B0A04020102020204" pitchFamily="34" charset="0"/>
              </a:rPr>
              <a:t>(Yang, 2020</a:t>
            </a:r>
            <a:r>
              <a:rPr lang="en-GB" sz="2900" dirty="0" smtClean="0">
                <a:solidFill>
                  <a:srgbClr val="00B0F0"/>
                </a:solidFill>
                <a:latin typeface="Arial Black" panose="020B0A04020102020204" pitchFamily="34" charset="0"/>
              </a:rPr>
              <a:t>).</a:t>
            </a:r>
            <a:endParaRPr lang="en-GB" sz="2900" dirty="0">
              <a:solidFill>
                <a:srgbClr val="00B0F0"/>
              </a:solidFill>
              <a:latin typeface="Arial Black" panose="020B0A04020102020204" pitchFamily="34" charset="0"/>
            </a:endParaRPr>
          </a:p>
          <a:p>
            <a:r>
              <a:rPr lang="en-GB" sz="2900" dirty="0" smtClean="0">
                <a:solidFill>
                  <a:srgbClr val="00B0F0"/>
                </a:solidFill>
                <a:latin typeface="Arial Black" panose="020B0A04020102020204" pitchFamily="34" charset="0"/>
              </a:rPr>
              <a:t>Initially, there were referred to as cartoons. </a:t>
            </a:r>
          </a:p>
          <a:p>
            <a:r>
              <a:rPr lang="en-GB" sz="2900" dirty="0" smtClean="0">
                <a:solidFill>
                  <a:srgbClr val="00B0F0"/>
                </a:solidFill>
                <a:latin typeface="Arial Black" panose="020B0A04020102020204" pitchFamily="34" charset="0"/>
              </a:rPr>
              <a:t>Animations are made of computer generated images (CGI).</a:t>
            </a:r>
          </a:p>
          <a:p>
            <a:r>
              <a:rPr lang="en-GB" sz="2900" dirty="0" smtClean="0">
                <a:solidFill>
                  <a:srgbClr val="00B0F0"/>
                </a:solidFill>
                <a:latin typeface="Arial Black" panose="020B0A04020102020204" pitchFamily="34" charset="0"/>
              </a:rPr>
              <a:t>The creation of animation is complex and requires techniques.</a:t>
            </a:r>
          </a:p>
          <a:p>
            <a:r>
              <a:rPr lang="en-GB" sz="2900" dirty="0" smtClean="0">
                <a:solidFill>
                  <a:srgbClr val="00B0F0"/>
                </a:solidFill>
                <a:latin typeface="Arial Black" panose="020B0A04020102020204" pitchFamily="34" charset="0"/>
              </a:rPr>
              <a:t>There are several types of animation movies.  </a:t>
            </a:r>
          </a:p>
          <a:p>
            <a:endParaRPr lang="en-GB" dirty="0"/>
          </a:p>
        </p:txBody>
      </p:sp>
    </p:spTree>
    <p:extLst>
      <p:ext uri="{BB962C8B-B14F-4D97-AF65-F5344CB8AC3E}">
        <p14:creationId xmlns:p14="http://schemas.microsoft.com/office/powerpoint/2010/main" val="250511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Image Showing </a:t>
            </a:r>
            <a:r>
              <a:rPr lang="en-GB" dirty="0"/>
              <a:t>o</a:t>
            </a:r>
            <a:r>
              <a:rPr lang="en-GB" dirty="0" smtClean="0"/>
              <a:t>ne </a:t>
            </a:r>
            <a:r>
              <a:rPr lang="en-GB" dirty="0"/>
              <a:t>o</a:t>
            </a:r>
            <a:r>
              <a:rPr lang="en-GB" dirty="0" smtClean="0"/>
              <a:t>f </a:t>
            </a:r>
            <a:r>
              <a:rPr lang="en-GB" dirty="0"/>
              <a:t>t</a:t>
            </a:r>
            <a:r>
              <a:rPr lang="en-GB" dirty="0" smtClean="0"/>
              <a:t>he Animation Movies </a:t>
            </a:r>
            <a:endParaRPr lang="en-GB" dirty="0"/>
          </a:p>
        </p:txBody>
      </p:sp>
      <p:pic>
        <p:nvPicPr>
          <p:cNvPr id="2050" name="Picture 2" descr="Wallpaper Kung Fu Panda 3, Best Animation Movies, cartoon, Movies ..."/>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531989" y="2603500"/>
            <a:ext cx="6072334"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02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00B0F0"/>
                </a:solidFill>
                <a:latin typeface="Arial Black" panose="020B0A04020102020204" pitchFamily="34" charset="0"/>
              </a:rPr>
              <a:t>Children can perceive animation movies easily. </a:t>
            </a:r>
          </a:p>
          <a:p>
            <a:r>
              <a:rPr lang="en-GB" sz="2000" dirty="0" smtClean="0">
                <a:solidFill>
                  <a:srgbClr val="00B0F0"/>
                </a:solidFill>
                <a:latin typeface="Arial Black" panose="020B0A04020102020204" pitchFamily="34" charset="0"/>
              </a:rPr>
              <a:t>Just as the normal movies, animations uses various techniques.</a:t>
            </a:r>
          </a:p>
          <a:p>
            <a:r>
              <a:rPr lang="en-GB" sz="2000" dirty="0" smtClean="0">
                <a:solidFill>
                  <a:srgbClr val="00B0F0"/>
                </a:solidFill>
                <a:latin typeface="Arial Black" panose="020B0A04020102020204" pitchFamily="34" charset="0"/>
              </a:rPr>
              <a:t>This techniques involve the use of music, stop motion fade, J cuts, jump cuts, eye line match among others. </a:t>
            </a:r>
            <a:endParaRPr lang="en-GB" sz="2000" dirty="0">
              <a:solidFill>
                <a:srgbClr val="00B0F0"/>
              </a:solidFill>
              <a:latin typeface="Arial Black" panose="020B0A04020102020204" pitchFamily="34" charset="0"/>
            </a:endParaRPr>
          </a:p>
          <a:p>
            <a:r>
              <a:rPr lang="en-GB" sz="2000" dirty="0">
                <a:solidFill>
                  <a:srgbClr val="00B0F0"/>
                </a:solidFill>
                <a:latin typeface="Arial Black" panose="020B0A04020102020204" pitchFamily="34" charset="0"/>
              </a:rPr>
              <a:t>T</a:t>
            </a:r>
            <a:r>
              <a:rPr lang="en-GB" sz="2000" dirty="0" smtClean="0">
                <a:solidFill>
                  <a:srgbClr val="00B0F0"/>
                </a:solidFill>
                <a:latin typeface="Arial Black" panose="020B0A04020102020204" pitchFamily="34" charset="0"/>
              </a:rPr>
              <a:t>hese techniques is to make the animation movies interesting. </a:t>
            </a:r>
          </a:p>
          <a:p>
            <a:r>
              <a:rPr lang="en-GB" sz="2000" dirty="0" smtClean="0">
                <a:solidFill>
                  <a:srgbClr val="00B0F0"/>
                </a:solidFill>
                <a:latin typeface="Arial Black" panose="020B0A04020102020204" pitchFamily="34" charset="0"/>
              </a:rPr>
              <a:t>They also draw the viewers attention.  </a:t>
            </a:r>
          </a:p>
          <a:p>
            <a:endParaRPr lang="en-GB" sz="20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403060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3794"/>
            <a:ext cx="10515600" cy="1325563"/>
          </a:xfrm>
        </p:spPr>
        <p:txBody>
          <a:bodyPr/>
          <a:lstStyle/>
          <a:p>
            <a:r>
              <a:rPr lang="en-GB" dirty="0" smtClean="0"/>
              <a:t>Use of Stop Motion in Animation Movies </a:t>
            </a:r>
            <a:endParaRPr lang="en-GB" dirty="0"/>
          </a:p>
        </p:txBody>
      </p:sp>
      <p:sp>
        <p:nvSpPr>
          <p:cNvPr id="3" name="Content Placeholder 2"/>
          <p:cNvSpPr>
            <a:spLocks noGrp="1"/>
          </p:cNvSpPr>
          <p:nvPr>
            <p:ph idx="1"/>
          </p:nvPr>
        </p:nvSpPr>
        <p:spPr>
          <a:xfrm>
            <a:off x="838200" y="2756848"/>
            <a:ext cx="10515600" cy="3780430"/>
          </a:xfrm>
        </p:spPr>
        <p:txBody>
          <a:bodyPr>
            <a:normAutofit/>
          </a:bodyPr>
          <a:lstStyle/>
          <a:p>
            <a:endParaRPr lang="en-GB" sz="2200" dirty="0" smtClean="0">
              <a:solidFill>
                <a:srgbClr val="00B0F0"/>
              </a:solidFill>
              <a:latin typeface="Arial Black" panose="020B0A04020102020204" pitchFamily="34" charset="0"/>
            </a:endParaRPr>
          </a:p>
          <a:p>
            <a:r>
              <a:rPr lang="en-GB" sz="2200" dirty="0" smtClean="0">
                <a:solidFill>
                  <a:srgbClr val="00B0F0"/>
                </a:solidFill>
                <a:latin typeface="Arial Black" panose="020B0A04020102020204" pitchFamily="34" charset="0"/>
              </a:rPr>
              <a:t>Stop </a:t>
            </a:r>
            <a:r>
              <a:rPr lang="en-GB" sz="2200" dirty="0" smtClean="0">
                <a:solidFill>
                  <a:srgbClr val="00B0F0"/>
                </a:solidFill>
                <a:latin typeface="Arial Black" panose="020B0A04020102020204" pitchFamily="34" charset="0"/>
              </a:rPr>
              <a:t>motion technique is the way through which objects appear to be in motion </a:t>
            </a:r>
            <a:r>
              <a:rPr lang="en-GB" sz="2200" dirty="0">
                <a:solidFill>
                  <a:srgbClr val="00B0F0"/>
                </a:solidFill>
                <a:latin typeface="Arial Black" panose="020B0A04020102020204" pitchFamily="34" charset="0"/>
              </a:rPr>
              <a:t>(Shaw, 2012</a:t>
            </a:r>
            <a:r>
              <a:rPr lang="en-GB" sz="2200" dirty="0" smtClean="0">
                <a:solidFill>
                  <a:srgbClr val="00B0F0"/>
                </a:solidFill>
                <a:latin typeface="Arial Black" panose="020B0A04020102020204" pitchFamily="34" charset="0"/>
              </a:rPr>
              <a:t>)</a:t>
            </a:r>
          </a:p>
          <a:p>
            <a:r>
              <a:rPr lang="en-GB" sz="2200" dirty="0" smtClean="0">
                <a:solidFill>
                  <a:srgbClr val="00B0F0"/>
                </a:solidFill>
                <a:latin typeface="Arial Black" panose="020B0A04020102020204" pitchFamily="34" charset="0"/>
              </a:rPr>
              <a:t>Objects in motion can also change. </a:t>
            </a:r>
          </a:p>
          <a:p>
            <a:r>
              <a:rPr lang="en-GB" sz="2200" dirty="0" smtClean="0">
                <a:solidFill>
                  <a:srgbClr val="00B0F0"/>
                </a:solidFill>
                <a:latin typeface="Arial Black" panose="020B0A04020102020204" pitchFamily="34" charset="0"/>
              </a:rPr>
              <a:t>Objects commonly used are Puppets or plasticine</a:t>
            </a:r>
            <a:r>
              <a:rPr lang="en-GB" sz="2200" dirty="0">
                <a:solidFill>
                  <a:srgbClr val="00B0F0"/>
                </a:solidFill>
                <a:latin typeface="Arial Black" panose="020B0A04020102020204" pitchFamily="34" charset="0"/>
              </a:rPr>
              <a:t> </a:t>
            </a:r>
            <a:r>
              <a:rPr lang="en-GB" sz="2200" dirty="0" smtClean="0">
                <a:solidFill>
                  <a:srgbClr val="00B0F0"/>
                </a:solidFill>
                <a:latin typeface="Arial Black" panose="020B0A04020102020204" pitchFamily="34" charset="0"/>
              </a:rPr>
              <a:t>figures. </a:t>
            </a:r>
          </a:p>
          <a:p>
            <a:r>
              <a:rPr lang="en-GB" sz="2200" dirty="0" smtClean="0">
                <a:solidFill>
                  <a:srgbClr val="00B0F0"/>
                </a:solidFill>
                <a:latin typeface="Arial Black" panose="020B0A04020102020204" pitchFamily="34" charset="0"/>
              </a:rPr>
              <a:t>For successful stop motion, software's such as Dragonframe. </a:t>
            </a:r>
          </a:p>
          <a:p>
            <a:pPr marL="0" indent="0">
              <a:buNone/>
            </a:pPr>
            <a:endParaRPr lang="en-GB" sz="3600" dirty="0" smtClean="0">
              <a:solidFill>
                <a:srgbClr val="FF0000"/>
              </a:solidFill>
            </a:endParaRPr>
          </a:p>
        </p:txBody>
      </p:sp>
    </p:spTree>
    <p:extLst>
      <p:ext uri="{BB962C8B-B14F-4D97-AF65-F5344CB8AC3E}">
        <p14:creationId xmlns:p14="http://schemas.microsoft.com/office/powerpoint/2010/main" val="77774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 of stop motion in Strike </a:t>
            </a:r>
            <a:endParaRPr lang="en-GB" dirty="0"/>
          </a:p>
        </p:txBody>
      </p:sp>
      <p:sp>
        <p:nvSpPr>
          <p:cNvPr id="3" name="Content Placeholder 2"/>
          <p:cNvSpPr>
            <a:spLocks noGrp="1"/>
          </p:cNvSpPr>
          <p:nvPr>
            <p:ph idx="1"/>
          </p:nvPr>
        </p:nvSpPr>
        <p:spPr/>
        <p:txBody>
          <a:bodyPr>
            <a:normAutofit fontScale="92500" lnSpcReduction="10000"/>
          </a:bodyPr>
          <a:lstStyle/>
          <a:p>
            <a:r>
              <a:rPr lang="en-GB" sz="2600" dirty="0" smtClean="0">
                <a:solidFill>
                  <a:srgbClr val="00B0F0"/>
                </a:solidFill>
                <a:latin typeface="Arial Black" panose="020B0A04020102020204" pitchFamily="34" charset="0"/>
              </a:rPr>
              <a:t>Strike is an animation movie that was realised in April 2020. </a:t>
            </a:r>
          </a:p>
          <a:p>
            <a:r>
              <a:rPr lang="en-GB" sz="2600" dirty="0" smtClean="0">
                <a:solidFill>
                  <a:srgbClr val="00B0F0"/>
                </a:solidFill>
                <a:latin typeface="Arial Black" panose="020B0A04020102020204" pitchFamily="34" charset="0"/>
              </a:rPr>
              <a:t>The movie was released by gigglefish. </a:t>
            </a:r>
          </a:p>
          <a:p>
            <a:r>
              <a:rPr lang="en-GB" sz="2600" dirty="0" smtClean="0">
                <a:solidFill>
                  <a:srgbClr val="00B0F0"/>
                </a:solidFill>
                <a:latin typeface="Arial Black" panose="020B0A04020102020204" pitchFamily="34" charset="0"/>
              </a:rPr>
              <a:t>The animation movie uses stop motion. </a:t>
            </a:r>
          </a:p>
          <a:p>
            <a:r>
              <a:rPr lang="en-GB" sz="2600" dirty="0" smtClean="0">
                <a:solidFill>
                  <a:srgbClr val="00B0F0"/>
                </a:solidFill>
                <a:latin typeface="Arial Black" panose="020B0A04020102020204" pitchFamily="34" charset="0"/>
              </a:rPr>
              <a:t>Puppets are used in these movie. </a:t>
            </a:r>
            <a:endParaRPr lang="en-GB" sz="2600" dirty="0">
              <a:solidFill>
                <a:srgbClr val="00B0F0"/>
              </a:solidFill>
              <a:latin typeface="Arial Black" panose="020B0A04020102020204" pitchFamily="34" charset="0"/>
            </a:endParaRPr>
          </a:p>
          <a:p>
            <a:r>
              <a:rPr lang="en-GB" sz="2600" dirty="0" smtClean="0">
                <a:solidFill>
                  <a:srgbClr val="00B0F0"/>
                </a:solidFill>
                <a:latin typeface="Arial Black" panose="020B0A04020102020204" pitchFamily="34" charset="0"/>
              </a:rPr>
              <a:t>The movie is about a mole with a goal . </a:t>
            </a:r>
          </a:p>
          <a:p>
            <a:r>
              <a:rPr lang="en-GB" sz="2600" dirty="0" smtClean="0">
                <a:solidFill>
                  <a:srgbClr val="00B0F0"/>
                </a:solidFill>
                <a:latin typeface="Arial Black" panose="020B0A04020102020204" pitchFamily="34" charset="0"/>
              </a:rPr>
              <a:t>The movie is a handmade stop motion</a:t>
            </a:r>
            <a:r>
              <a:rPr lang="en-GB" sz="3600" dirty="0" smtClean="0"/>
              <a:t>. </a:t>
            </a:r>
            <a:endParaRPr lang="en-GB" sz="3600" dirty="0"/>
          </a:p>
        </p:txBody>
      </p:sp>
    </p:spTree>
    <p:extLst>
      <p:ext uri="{BB962C8B-B14F-4D97-AF65-F5344CB8AC3E}">
        <p14:creationId xmlns:p14="http://schemas.microsoft.com/office/powerpoint/2010/main" val="362969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Image of the Strike Animation Movie </a:t>
            </a:r>
            <a:endParaRPr lang="en-GB" dirty="0"/>
          </a:p>
        </p:txBody>
      </p:sp>
      <p:pic>
        <p:nvPicPr>
          <p:cNvPr id="3074" name="Picture 2" descr="Strike review | Movies For Kid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4521" y="1449659"/>
            <a:ext cx="10691167" cy="4555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99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00B0F0"/>
                </a:solidFill>
                <a:latin typeface="Arial Black" panose="020B0A04020102020204" pitchFamily="34" charset="0"/>
              </a:rPr>
              <a:t>Mole puppets photographs have been played together. </a:t>
            </a:r>
          </a:p>
          <a:p>
            <a:r>
              <a:rPr lang="en-GB" sz="2000" dirty="0" smtClean="0">
                <a:solidFill>
                  <a:srgbClr val="00B0F0"/>
                </a:solidFill>
                <a:latin typeface="Arial Black" panose="020B0A04020102020204" pitchFamily="34" charset="0"/>
              </a:rPr>
              <a:t>A higher speed is used to make an illusion to the viewer.</a:t>
            </a:r>
          </a:p>
          <a:p>
            <a:r>
              <a:rPr lang="en-GB" sz="2000" dirty="0" smtClean="0">
                <a:solidFill>
                  <a:srgbClr val="00B0F0"/>
                </a:solidFill>
                <a:latin typeface="Arial Black" panose="020B0A04020102020204" pitchFamily="34" charset="0"/>
              </a:rPr>
              <a:t>Different frames have been used in the movie. </a:t>
            </a:r>
          </a:p>
          <a:p>
            <a:r>
              <a:rPr lang="en-GB" sz="2000" dirty="0" smtClean="0">
                <a:solidFill>
                  <a:srgbClr val="00B0F0"/>
                </a:solidFill>
                <a:latin typeface="Arial Black" panose="020B0A04020102020204" pitchFamily="34" charset="0"/>
              </a:rPr>
              <a:t>Through the use of stop motion software helped in the success of the movie. </a:t>
            </a:r>
          </a:p>
          <a:p>
            <a:r>
              <a:rPr lang="en-GB" sz="2000" dirty="0" smtClean="0">
                <a:solidFill>
                  <a:srgbClr val="00B0F0"/>
                </a:solidFill>
                <a:latin typeface="Arial Black" panose="020B0A04020102020204" pitchFamily="34" charset="0"/>
              </a:rPr>
              <a:t>After completion, music and sound effects were then added up. </a:t>
            </a:r>
          </a:p>
          <a:p>
            <a:r>
              <a:rPr lang="en-GB" sz="2000" dirty="0" smtClean="0">
                <a:solidFill>
                  <a:srgbClr val="00B0F0"/>
                </a:solidFill>
                <a:latin typeface="Arial Black" panose="020B0A04020102020204" pitchFamily="34" charset="0"/>
              </a:rPr>
              <a:t>The movie has a good setting with good lighting. </a:t>
            </a:r>
          </a:p>
          <a:p>
            <a:endParaRPr lang="en-GB" sz="20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3144348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normAutofit/>
          </a:bodyPr>
          <a:lstStyle/>
          <a:p>
            <a:r>
              <a:rPr lang="en-GB" sz="2000" dirty="0">
                <a:solidFill>
                  <a:srgbClr val="00B0F0"/>
                </a:solidFill>
                <a:latin typeface="Arial Black" panose="020B0A04020102020204" pitchFamily="34" charset="0"/>
              </a:rPr>
              <a:t>Shaw, S. (2012). </a:t>
            </a:r>
            <a:r>
              <a:rPr lang="en-GB" sz="2000" i="1" dirty="0">
                <a:solidFill>
                  <a:srgbClr val="00B0F0"/>
                </a:solidFill>
                <a:latin typeface="Arial Black" panose="020B0A04020102020204" pitchFamily="34" charset="0"/>
              </a:rPr>
              <a:t>Stop motion: Craft skills for model animation</a:t>
            </a:r>
            <a:r>
              <a:rPr lang="en-GB" sz="2000" dirty="0">
                <a:solidFill>
                  <a:srgbClr val="00B0F0"/>
                </a:solidFill>
                <a:latin typeface="Arial Black" panose="020B0A04020102020204" pitchFamily="34" charset="0"/>
              </a:rPr>
              <a:t>. Taylor &amp; Francis.</a:t>
            </a:r>
          </a:p>
          <a:p>
            <a:r>
              <a:rPr lang="en-GB" sz="2000" dirty="0">
                <a:solidFill>
                  <a:srgbClr val="00B0F0"/>
                </a:solidFill>
                <a:latin typeface="Arial Black" panose="020B0A04020102020204" pitchFamily="34" charset="0"/>
              </a:rPr>
              <a:t>Yang, L. (2020). </a:t>
            </a:r>
            <a:r>
              <a:rPr lang="en-GB" sz="2000" i="1" dirty="0">
                <a:solidFill>
                  <a:srgbClr val="00B0F0"/>
                </a:solidFill>
                <a:latin typeface="Arial Black" panose="020B0A04020102020204" pitchFamily="34" charset="0"/>
              </a:rPr>
              <a:t>On the Creation of Animation Films Based on Virtual Reality Technology</a:t>
            </a:r>
            <a:r>
              <a:rPr lang="en-GB" sz="2000" dirty="0">
                <a:solidFill>
                  <a:srgbClr val="00B0F0"/>
                </a:solidFill>
                <a:latin typeface="Arial Black" panose="020B0A04020102020204" pitchFamily="34" charset="0"/>
              </a:rPr>
              <a:t>. 180–183.</a:t>
            </a:r>
          </a:p>
        </p:txBody>
      </p:sp>
    </p:spTree>
    <p:extLst>
      <p:ext uri="{BB962C8B-B14F-4D97-AF65-F5344CB8AC3E}">
        <p14:creationId xmlns:p14="http://schemas.microsoft.com/office/powerpoint/2010/main" val="4193370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140</TotalTime>
  <Words>703</Words>
  <Application>Microsoft Office PowerPoint</Application>
  <PresentationFormat>Widescreen</PresentationFormat>
  <Paragraphs>50</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Black</vt:lpstr>
      <vt:lpstr>Calibri</vt:lpstr>
      <vt:lpstr>Century Gothic</vt:lpstr>
      <vt:lpstr>Wingdings 3</vt:lpstr>
      <vt:lpstr>Ion Boardroom</vt:lpstr>
      <vt:lpstr>Animation Movies </vt:lpstr>
      <vt:lpstr>Introduction to Animation Movies </vt:lpstr>
      <vt:lpstr>Image Showing one of the Animation Movies </vt:lpstr>
      <vt:lpstr>CONT’ </vt:lpstr>
      <vt:lpstr>Use of Stop Motion in Animation Movies </vt:lpstr>
      <vt:lpstr>Use of stop motion in Strike </vt:lpstr>
      <vt:lpstr>Image of the Strike Animation Movie </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Animation Movies</dc:title>
  <dc:creator>USER</dc:creator>
  <cp:lastModifiedBy>USER</cp:lastModifiedBy>
  <cp:revision>21</cp:revision>
  <dcterms:created xsi:type="dcterms:W3CDTF">2020-07-26T15:51:38Z</dcterms:created>
  <dcterms:modified xsi:type="dcterms:W3CDTF">2020-07-26T19:49:35Z</dcterms:modified>
</cp:coreProperties>
</file>